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Csongor és tünde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Sík Ferenc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9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	Szereplők</a:t>
            </a:r>
            <a:endParaRPr lang="hu-HU" dirty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372600"/>
              </p:ext>
            </p:extLst>
          </p:nvPr>
        </p:nvGraphicFramePr>
        <p:xfrm>
          <a:off x="831562" y="2144316"/>
          <a:ext cx="1219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3" imgW="1218960" imgH="1942560" progId="Photoshop.Image.16">
                  <p:embed/>
                </p:oleObj>
              </mc:Choice>
              <mc:Fallback>
                <p:oleObj name="Image" r:id="rId3" imgW="1218960" imgH="1942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1562" y="2144316"/>
                        <a:ext cx="1219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221703"/>
              </p:ext>
            </p:extLst>
          </p:nvPr>
        </p:nvGraphicFramePr>
        <p:xfrm>
          <a:off x="831562" y="4642805"/>
          <a:ext cx="1219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Image" r:id="rId5" imgW="1625040" imgH="2590200" progId="Photoshop.Image.16">
                  <p:embed/>
                </p:oleObj>
              </mc:Choice>
              <mc:Fallback>
                <p:oleObj name="Image" r:id="rId5" imgW="1625040" imgH="25902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562" y="4642805"/>
                        <a:ext cx="1219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2507962" y="2144003"/>
            <a:ext cx="7430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Csongor </a:t>
            </a:r>
            <a:r>
              <a:rPr lang="hu-HU" sz="2000" dirty="0" smtClean="0"/>
              <a:t>– Daliás fiatalember</a:t>
            </a:r>
          </a:p>
          <a:p>
            <a:r>
              <a:rPr lang="hu-HU" sz="2000" dirty="0" smtClean="0"/>
              <a:t>		 – Az élet értelmét keresi</a:t>
            </a:r>
            <a:endParaRPr lang="hu-HU" sz="2000" dirty="0"/>
          </a:p>
          <a:p>
            <a:r>
              <a:rPr lang="hu-HU" sz="2000" dirty="0"/>
              <a:t>		 – </a:t>
            </a:r>
            <a:r>
              <a:rPr lang="hu-HU" sz="2000" dirty="0" smtClean="0"/>
              <a:t>A darab alatt alakítja ki az eszméit</a:t>
            </a:r>
            <a:endParaRPr lang="hu-HU" sz="2000" dirty="0"/>
          </a:p>
        </p:txBody>
      </p:sp>
      <p:sp>
        <p:nvSpPr>
          <p:cNvPr id="10" name="Téglalap 9"/>
          <p:cNvSpPr/>
          <p:nvPr/>
        </p:nvSpPr>
        <p:spPr>
          <a:xfrm>
            <a:off x="2507961" y="4642805"/>
            <a:ext cx="7863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Tünde – Tündér </a:t>
            </a:r>
            <a:endParaRPr lang="hu-HU" dirty="0"/>
          </a:p>
          <a:p>
            <a:r>
              <a:rPr lang="hu-HU" dirty="0" smtClean="0"/>
              <a:t>	     – Lemond a tündérségéről a szerelem </a:t>
            </a:r>
            <a:r>
              <a:rPr lang="hu-HU" dirty="0"/>
              <a:t>miatt</a:t>
            </a:r>
          </a:p>
          <a:p>
            <a:r>
              <a:rPr lang="hu-HU" dirty="0"/>
              <a:t>	     – </a:t>
            </a:r>
            <a:r>
              <a:rPr lang="hu-HU" dirty="0" smtClean="0"/>
              <a:t>Onnantól kezdve az életfelfogása olyan lesz mint egy érett nőé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608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Szereplők II.</a:t>
            </a:r>
            <a:endParaRPr lang="hu-HU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16723"/>
              </p:ext>
            </p:extLst>
          </p:nvPr>
        </p:nvGraphicFramePr>
        <p:xfrm>
          <a:off x="1069082" y="1935921"/>
          <a:ext cx="1219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Image" r:id="rId3" imgW="1625040" imgH="2590200" progId="Photoshop.Image.16">
                  <p:embed/>
                </p:oleObj>
              </mc:Choice>
              <mc:Fallback>
                <p:oleObj name="Image" r:id="rId3" imgW="1625040" imgH="25902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082" y="1935921"/>
                        <a:ext cx="1219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églalap 4"/>
          <p:cNvSpPr/>
          <p:nvPr/>
        </p:nvSpPr>
        <p:spPr>
          <a:xfrm>
            <a:off x="2288281" y="1935921"/>
            <a:ext cx="4641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Mirigy – Öreg boszorka</a:t>
            </a:r>
          </a:p>
          <a:p>
            <a:r>
              <a:rPr lang="hu-HU" dirty="0"/>
              <a:t>	</a:t>
            </a:r>
            <a:r>
              <a:rPr lang="hu-HU" dirty="0" smtClean="0"/>
              <a:t>    </a:t>
            </a:r>
            <a:r>
              <a:rPr lang="hu-HU" dirty="0"/>
              <a:t> </a:t>
            </a:r>
            <a:r>
              <a:rPr lang="hu-HU" dirty="0" smtClean="0"/>
              <a:t>–  Aki képes átváltozni</a:t>
            </a:r>
            <a:endParaRPr lang="hu-HU" dirty="0"/>
          </a:p>
          <a:p>
            <a:r>
              <a:rPr lang="hu-HU" dirty="0"/>
              <a:t>	     – </a:t>
            </a:r>
            <a:r>
              <a:rPr lang="hu-HU" dirty="0" smtClean="0"/>
              <a:t>Irigy a két fiatal szerelmére</a:t>
            </a:r>
            <a:endParaRPr lang="hu-HU" dirty="0"/>
          </a:p>
          <a:p>
            <a:r>
              <a:rPr lang="hu-HU" dirty="0"/>
              <a:t>	     – </a:t>
            </a:r>
            <a:r>
              <a:rPr lang="hu-HU" dirty="0" smtClean="0"/>
              <a:t>A két fiatal szerelmére veszélyes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35365"/>
              </p:ext>
            </p:extLst>
          </p:nvPr>
        </p:nvGraphicFramePr>
        <p:xfrm>
          <a:off x="7278448" y="3417356"/>
          <a:ext cx="1219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Image" r:id="rId5" imgW="1625040" imgH="2590200" progId="Photoshop.Image.16">
                  <p:embed/>
                </p:oleObj>
              </mc:Choice>
              <mc:Fallback>
                <p:oleObj name="Image" r:id="rId5" imgW="1625040" imgH="259020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8448" y="3417356"/>
                        <a:ext cx="1219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8497648" y="3410176"/>
            <a:ext cx="3694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Balga – Csongor jobbágya </a:t>
            </a:r>
          </a:p>
          <a:p>
            <a:r>
              <a:rPr lang="hu-HU" dirty="0"/>
              <a:t>	 </a:t>
            </a:r>
            <a:r>
              <a:rPr lang="hu-HU" dirty="0" smtClean="0"/>
              <a:t>  – Az étel a mindene</a:t>
            </a:r>
            <a:r>
              <a:rPr lang="hu-HU" dirty="0"/>
              <a:t> </a:t>
            </a:r>
          </a:p>
          <a:p>
            <a:r>
              <a:rPr lang="hu-HU" dirty="0"/>
              <a:t>	   – </a:t>
            </a:r>
            <a:r>
              <a:rPr lang="hu-HU" dirty="0" smtClean="0"/>
              <a:t>Ilma a felesége</a:t>
            </a:r>
            <a:r>
              <a:rPr lang="hu-HU" dirty="0"/>
              <a:t> </a:t>
            </a:r>
          </a:p>
          <a:p>
            <a:r>
              <a:rPr lang="hu-HU" dirty="0"/>
              <a:t>	   – </a:t>
            </a:r>
            <a:r>
              <a:rPr lang="hu-HU" dirty="0" smtClean="0"/>
              <a:t>Ellensúlyozza Csongor 	      idealizmusát</a:t>
            </a:r>
            <a:r>
              <a:rPr lang="hu-HU" dirty="0"/>
              <a:t> </a:t>
            </a:r>
          </a:p>
          <a:p>
            <a:r>
              <a:rPr lang="hu-HU" dirty="0"/>
              <a:t>	   – </a:t>
            </a:r>
            <a:r>
              <a:rPr lang="hu-HU" dirty="0" smtClean="0"/>
              <a:t>Furfangos és eszes</a:t>
            </a: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79683"/>
              </p:ext>
            </p:extLst>
          </p:nvPr>
        </p:nvGraphicFramePr>
        <p:xfrm>
          <a:off x="1069082" y="4784510"/>
          <a:ext cx="12192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" r:id="rId7" imgW="1218960" imgH="1942560" progId="Photoshop.Image.16">
                  <p:embed/>
                </p:oleObj>
              </mc:Choice>
              <mc:Fallback>
                <p:oleObj name="Image" r:id="rId7" imgW="1218960" imgH="194256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082" y="4784510"/>
                        <a:ext cx="1219200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2288282" y="4784510"/>
            <a:ext cx="466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Ilma – Balga felesége</a:t>
            </a:r>
          </a:p>
          <a:p>
            <a:r>
              <a:rPr lang="hu-HU" dirty="0"/>
              <a:t>	 – </a:t>
            </a:r>
            <a:r>
              <a:rPr lang="hu-HU" dirty="0" smtClean="0"/>
              <a:t>Tünde kísérője</a:t>
            </a:r>
          </a:p>
          <a:p>
            <a:r>
              <a:rPr lang="hu-HU" dirty="0"/>
              <a:t>	 – </a:t>
            </a:r>
            <a:r>
              <a:rPr lang="hu-HU" dirty="0" smtClean="0"/>
              <a:t>Mint Balga Csongort úgy Ilma is 	  	    Tünde idealizmusát ellensúlyozza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352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6510" y="601737"/>
            <a:ext cx="3664751" cy="1326321"/>
          </a:xfrm>
        </p:spPr>
        <p:txBody>
          <a:bodyPr/>
          <a:lstStyle/>
          <a:p>
            <a:r>
              <a:rPr lang="hu-HU" dirty="0" smtClean="0"/>
              <a:t>Sík Ferenc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5" y="2745770"/>
            <a:ext cx="6859392" cy="3695136"/>
          </a:xfrm>
        </p:spPr>
        <p:txBody>
          <a:bodyPr/>
          <a:lstStyle/>
          <a:p>
            <a:r>
              <a:rPr lang="hu-HU" dirty="0" smtClean="0"/>
              <a:t>Született 1931, Békéscsabán</a:t>
            </a:r>
          </a:p>
          <a:p>
            <a:r>
              <a:rPr lang="hu-HU" dirty="0" smtClean="0"/>
              <a:t>Az iskola befejezése után egyik alapítója volt a Magyar Állami Népi Együttesnek.</a:t>
            </a:r>
          </a:p>
          <a:p>
            <a:r>
              <a:rPr lang="hu-HU" dirty="0"/>
              <a:t>1963-ban végezte el a Színház- és Filmművészeti iskolát rendezői szakon. </a:t>
            </a:r>
            <a:endParaRPr lang="hu-HU" dirty="0" smtClean="0"/>
          </a:p>
          <a:p>
            <a:r>
              <a:rPr lang="hu-HU" dirty="0" smtClean="0"/>
              <a:t>Díjai: Jászai Mari díj, Érdemes Művész, Kiváló Művész,</a:t>
            </a:r>
          </a:p>
          <a:p>
            <a:pPr marL="914400" lvl="2" indent="0">
              <a:buNone/>
            </a:pPr>
            <a:r>
              <a:rPr lang="hu-HU" sz="2000" dirty="0" smtClean="0"/>
              <a:t>Kossuth-díj, Magyar Örökség díj.</a:t>
            </a:r>
            <a:endParaRPr lang="hu-HU" sz="2000" dirty="0"/>
          </a:p>
          <a:p>
            <a:endParaRPr lang="hu-HU" dirty="0" smtClean="0"/>
          </a:p>
        </p:txBody>
      </p:sp>
      <p:pic>
        <p:nvPicPr>
          <p:cNvPr id="3074" name="Picture 2" descr="https://upload.wikimedia.org/wikipedia/hu/thumb/7/71/Sik_Ferenc_foto_Ikladi_Laszlo_1986.jpg/250px-Sik_Ferenc_foto_Ikladi_Laszlo_1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187" y="0"/>
            <a:ext cx="441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005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Sík Ferenc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281" y="1935922"/>
            <a:ext cx="5023197" cy="6820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sz="2300" dirty="0" smtClean="0">
                <a:effectLst/>
              </a:rPr>
              <a:t>Gárdonyi </a:t>
            </a:r>
            <a:r>
              <a:rPr lang="hu-HU" sz="2300" dirty="0">
                <a:effectLst/>
              </a:rPr>
              <a:t>Géza Színházban 1963-65 között </a:t>
            </a:r>
            <a:r>
              <a:rPr lang="hu-HU" sz="2300" dirty="0" smtClean="0">
                <a:effectLst/>
              </a:rPr>
              <a:t>rendezett</a:t>
            </a:r>
            <a:endParaRPr lang="hu-HU" sz="2300" dirty="0">
              <a:effectLst/>
            </a:endParaRPr>
          </a:p>
          <a:p>
            <a:endParaRPr lang="hu-HU" dirty="0"/>
          </a:p>
        </p:txBody>
      </p:sp>
      <p:pic>
        <p:nvPicPr>
          <p:cNvPr id="4098" name="Picture 2" descr="http://egykor.hu/images/2010/original/eger-gardonyi-geza-szinhaz-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1" y="2617940"/>
            <a:ext cx="5023197" cy="35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6638795" y="1907598"/>
            <a:ext cx="4841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1965-ben </a:t>
            </a:r>
            <a:r>
              <a:rPr lang="hu-HU" dirty="0" smtClean="0"/>
              <a:t>a </a:t>
            </a:r>
            <a:r>
              <a:rPr lang="hu-HU" dirty="0"/>
              <a:t>Pécsi Nemzeti Színházhoz </a:t>
            </a:r>
            <a:r>
              <a:rPr lang="hu-HU" dirty="0" smtClean="0"/>
              <a:t>szerződött otthagyva a Gárdonyit.</a:t>
            </a:r>
            <a:endParaRPr lang="hu-HU" dirty="0"/>
          </a:p>
        </p:txBody>
      </p:sp>
      <p:pic>
        <p:nvPicPr>
          <p:cNvPr id="4100" name="Picture 4" descr="http://magyarteatrum.hu/sites/default/files/styles/article_image/public/field/image/97449381.jpg?itok=iCHuotA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5" t="406" r="16905" b="-1"/>
          <a:stretch/>
        </p:blipFill>
        <p:spPr bwMode="auto">
          <a:xfrm>
            <a:off x="6638795" y="2617940"/>
            <a:ext cx="4841018" cy="352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21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Csongor és tünde története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Magát a műnek a keletkezése homály borítja. Sokan úgy tartják, hogy Vörösmarty 1821 környékén egy széphistóriához jutott amit, forrásul használt a mű megírásához.       1827-ben kezdte el írni ezt a művét, és 1831-ben ki is adta. Bár igazából már 1830 őszén ki lett volna adva, de a pesti cenzúra nem engedte.</a:t>
            </a:r>
          </a:p>
          <a:p>
            <a:pPr marL="0" indent="0">
              <a:buNone/>
            </a:pPr>
            <a:r>
              <a:rPr lang="hu-HU" dirty="0" smtClean="0"/>
              <a:t>Vörösmarty gondolkozhatott a darab színpadra teremtésére, de akkoriban még nem működtek állandó társulatok sem Pesten, sem Székesfehérváron. Így, csak a halála után lett színpadra teremtve 1866-ban Egressy Gábor által, de ez csak részleteket tartalmazott a színjátékból.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1819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egi.oszk.hu/siteeszkoz/kepek/konyvtar/szervfel/kulongyu/szinhaz/50000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67" y="3736270"/>
            <a:ext cx="2813094" cy="29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Csongor és tünde története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3794" y="2096064"/>
            <a:ext cx="11069659" cy="369513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Sajnos még maga a mű teljes színpadra teremtésére még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13 évet kellett várni. A Nemzeti Színház rendezésével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1897-ben, </a:t>
            </a:r>
            <a:r>
              <a:rPr lang="hu-HU" dirty="0" err="1" smtClean="0"/>
              <a:t>Paulay</a:t>
            </a:r>
            <a:r>
              <a:rPr lang="hu-HU" dirty="0" smtClean="0"/>
              <a:t> Ede rendezte meg. A darabot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szándékosan Vörösmarty születésnapján adták elő.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			Több mint 35 évet kellett várni egy másik rendező által 		</a:t>
            </a:r>
            <a:r>
              <a:rPr lang="hu-HU" dirty="0" smtClean="0"/>
              <a:t>		rendezett </a:t>
            </a:r>
            <a:r>
              <a:rPr lang="hu-HU" dirty="0" smtClean="0"/>
              <a:t>Csongor és Tündérre a Nemzeti Színháznak. 35 év 				után 1937-ben, Németh Antal rendezte az új darabot. Többször 				is rendezte a művet, de az első rendezése az ami érdemes az 				</a:t>
            </a:r>
            <a:r>
              <a:rPr lang="hu-HU" dirty="0" smtClean="0"/>
              <a:t>említésr</a:t>
            </a:r>
            <a:r>
              <a:rPr lang="hu-HU" dirty="0" smtClean="0"/>
              <a:t>e.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4.bp.blogspot.com/-9_cp_Q2RUMg/VNoSq9Q8QyI/AAAAAAAAAAc/woFtznHcitc/s1600/azelso_cst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6429" r="5932" b="8092"/>
          <a:stretch/>
        </p:blipFill>
        <p:spPr bwMode="auto">
          <a:xfrm>
            <a:off x="8389591" y="2096064"/>
            <a:ext cx="2539762" cy="14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8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Csongor és tünde története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03886" y="1802645"/>
            <a:ext cx="4173577" cy="28961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200" dirty="0" smtClean="0"/>
              <a:t>Németh Antal számos rendezése után a következő alkalom mikor rendezésre került a mű a Nemzeti Színházban, az Sík Ferenc által volt </a:t>
            </a:r>
            <a:r>
              <a:rPr lang="hu-HU" sz="2200" dirty="0" smtClean="0"/>
              <a:t>1976-ban, </a:t>
            </a:r>
            <a:r>
              <a:rPr lang="hu-HU" sz="2200" dirty="0"/>
              <a:t>amiben </a:t>
            </a: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szerepelt: Bodnár Erika, </a:t>
            </a:r>
            <a:r>
              <a:rPr lang="hu-H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Balkay</a:t>
            </a: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Géza és </a:t>
            </a:r>
            <a:r>
              <a:rPr lang="hu-H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Ronyecz</a:t>
            </a:r>
            <a:r>
              <a:rPr lang="hu-H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Mária</a:t>
            </a:r>
            <a:r>
              <a:rPr lang="hu-HU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hu-H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cikkiro.terasz.hu/cikk/kepek/15148_9_1943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1" y="1791777"/>
            <a:ext cx="3568790" cy="27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931051" y="4906315"/>
            <a:ext cx="63961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Sík Ference rendezése a darabról volt az utolsó egészen a mai napig. </a:t>
            </a:r>
            <a:r>
              <a:rPr lang="hu-HU" sz="2000" dirty="0" err="1" smtClean="0"/>
              <a:t>Vidnyánszky</a:t>
            </a:r>
            <a:r>
              <a:rPr lang="hu-HU" sz="2000" dirty="0" smtClean="0"/>
              <a:t> </a:t>
            </a:r>
            <a:r>
              <a:rPr lang="hu-HU" sz="2000" dirty="0"/>
              <a:t>Attila </a:t>
            </a:r>
            <a:r>
              <a:rPr lang="hu-HU" sz="2000" dirty="0" smtClean="0"/>
              <a:t>rendezése által aki a legvidámabb Csongor és </a:t>
            </a:r>
            <a:r>
              <a:rPr lang="hu-HU" sz="2000" dirty="0"/>
              <a:t>Tündét teremtette </a:t>
            </a:r>
            <a:r>
              <a:rPr lang="hu-HU" sz="2000" dirty="0" smtClean="0"/>
              <a:t>a színpadra most 2016-ban újra a Nemzeti Színház színpadján látható a Csongor és Tünde.</a:t>
            </a:r>
            <a:endParaRPr lang="hu-HU" sz="2000" dirty="0"/>
          </a:p>
        </p:txBody>
      </p:sp>
      <p:pic>
        <p:nvPicPr>
          <p:cNvPr id="6148" name="Picture 4" descr="https://nemzetiszinhaz.hu/uploads/images/2015_16/Csongor/Csongor_eorifoto-2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233" y="1603605"/>
            <a:ext cx="3427619" cy="51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10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TM04033921[[fn=Damaszt]]</Template>
  <TotalTime>151</TotalTime>
  <Words>314</Words>
  <Application>Microsoft Office PowerPoint</Application>
  <PresentationFormat>Szélesvásznú</PresentationFormat>
  <Paragraphs>44</Paragraphs>
  <Slides>8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Image</vt:lpstr>
      <vt:lpstr>Csongor és tünde</vt:lpstr>
      <vt:lpstr> Szereplők</vt:lpstr>
      <vt:lpstr>Szereplők II.</vt:lpstr>
      <vt:lpstr>Sík Ferenc</vt:lpstr>
      <vt:lpstr>Sík Ferenc</vt:lpstr>
      <vt:lpstr>Csongor és tünde története</vt:lpstr>
      <vt:lpstr>Csongor és tünde története</vt:lpstr>
      <vt:lpstr>Csongor és tünde története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Sík Ferenc</dc:title>
  <dc:creator>Kócs Zoltán</dc:creator>
  <cp:lastModifiedBy>Kócs Zoltán</cp:lastModifiedBy>
  <cp:revision>27</cp:revision>
  <dcterms:created xsi:type="dcterms:W3CDTF">2016-03-19T12:31:48Z</dcterms:created>
  <dcterms:modified xsi:type="dcterms:W3CDTF">2016-03-19T19:30:06Z</dcterms:modified>
</cp:coreProperties>
</file>